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"/>
  </p:notesMasterIdLst>
  <p:sldIdLst>
    <p:sldId id="256" r:id="rId2"/>
    <p:sldId id="260" r:id="rId3"/>
    <p:sldId id="258" r:id="rId4"/>
    <p:sldId id="259" r:id="rId5"/>
    <p:sldId id="257" r:id="rId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CC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4" autoAdjust="0"/>
    <p:restoredTop sz="94660"/>
  </p:normalViewPr>
  <p:slideViewPr>
    <p:cSldViewPr snapToGrid="0">
      <p:cViewPr varScale="1">
        <p:scale>
          <a:sx n="59" d="100"/>
          <a:sy n="59" d="100"/>
        </p:scale>
        <p:origin x="76" y="2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D2793A8-5E5C-4BCA-B353-9587C9D593D4}" type="datetimeFigureOut">
              <a:rPr lang="ru-RU" smtClean="0"/>
              <a:t>14.01.2022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638A048-EA80-46EF-BC5B-AFE25EBBA20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19666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D881C4-55DC-4FF2-9151-C338167075AC}" type="datetimeFigureOut">
              <a:rPr lang="ru-RU" smtClean="0"/>
              <a:t>14.01.2022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F2182C-A1AE-4174-A920-F55A9B01DDF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664543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D881C4-55DC-4FF2-9151-C338167075AC}" type="datetimeFigureOut">
              <a:rPr lang="ru-RU" smtClean="0"/>
              <a:t>14.01.2022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F2182C-A1AE-4174-A920-F55A9B01DDF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978015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D881C4-55DC-4FF2-9151-C338167075AC}" type="datetimeFigureOut">
              <a:rPr lang="ru-RU" smtClean="0"/>
              <a:t>14.01.2022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F2182C-A1AE-4174-A920-F55A9B01DDF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99759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D881C4-55DC-4FF2-9151-C338167075AC}" type="datetimeFigureOut">
              <a:rPr lang="ru-RU" smtClean="0"/>
              <a:t>14.01.2022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F2182C-A1AE-4174-A920-F55A9B01DDF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276716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D881C4-55DC-4FF2-9151-C338167075AC}" type="datetimeFigureOut">
              <a:rPr lang="ru-RU" smtClean="0"/>
              <a:t>14.01.2022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F2182C-A1AE-4174-A920-F55A9B01DDF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098347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D881C4-55DC-4FF2-9151-C338167075AC}" type="datetimeFigureOut">
              <a:rPr lang="ru-RU" smtClean="0"/>
              <a:t>14.01.2022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F2182C-A1AE-4174-A920-F55A9B01DDF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819486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D881C4-55DC-4FF2-9151-C338167075AC}" type="datetimeFigureOut">
              <a:rPr lang="ru-RU" smtClean="0"/>
              <a:t>14.01.2022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F2182C-A1AE-4174-A920-F55A9B01DDF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767886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D881C4-55DC-4FF2-9151-C338167075AC}" type="datetimeFigureOut">
              <a:rPr lang="ru-RU" smtClean="0"/>
              <a:t>14.01.2022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F2182C-A1AE-4174-A920-F55A9B01DDF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340920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D881C4-55DC-4FF2-9151-C338167075AC}" type="datetimeFigureOut">
              <a:rPr lang="ru-RU" smtClean="0"/>
              <a:t>14.01.2022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F2182C-A1AE-4174-A920-F55A9B01DDF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59540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D881C4-55DC-4FF2-9151-C338167075AC}" type="datetimeFigureOut">
              <a:rPr lang="ru-RU" smtClean="0"/>
              <a:t>14.01.2022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F2182C-A1AE-4174-A920-F55A9B01DDF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081900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D881C4-55DC-4FF2-9151-C338167075AC}" type="datetimeFigureOut">
              <a:rPr lang="ru-RU" smtClean="0"/>
              <a:t>14.01.2022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F2182C-A1AE-4174-A920-F55A9B01DDF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871072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D881C4-55DC-4FF2-9151-C338167075AC}" type="datetimeFigureOut">
              <a:rPr lang="ru-RU" smtClean="0"/>
              <a:t>14.01.2022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F2182C-A1AE-4174-A920-F55A9B01DDF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133770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hyperlink" Target="https://iro22.ru/index.php/shkola-vospitaniya/2021-05-13-05-27-18/profilaktika-vejpinga.html" TargetMode="External"/><Relationship Id="rId7" Type="http://schemas.openxmlformats.org/officeDocument/2006/relationships/hyperlink" Target="https://www.valeo.iro22.ru/index.php?option=com_content&amp;view=section&amp;layout=blog&amp;id=20&amp;Itemid=265" TargetMode="External"/><Relationship Id="rId2" Type="http://schemas.openxmlformats.org/officeDocument/2006/relationships/hyperlink" Target="https://iro22.ru/index.php/shkola-vospitaniya.html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hyperlink" Target="https://iro22.ru/index.php/shkola-bezopasnosti.html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9.png"/><Relationship Id="rId2" Type="http://schemas.openxmlformats.org/officeDocument/2006/relationships/hyperlink" Target="https://iro22.ru/index.php/2017-10-16-07-48-43/roditelskaya-akademiya.html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hyperlink" Target="https://iro22.ru/regionalnyj-resursnyj-tsentr-soprovozhdeniya-inklyuzivnogo-obrazovaniya.html" TargetMode="External"/><Relationship Id="rId4" Type="http://schemas.openxmlformats.org/officeDocument/2006/relationships/hyperlink" Target="https://iro22.ru/2017-09-20-04-23-43/resursnyj-tsentr-akipkro/roditelyam.html" TargetMode="Externa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hyperlink" Target="https://iro22.ru/index.php/kpop-main/kraevoe-professionalnoe-ob-edinenie-klassnykh-rukovoditelej.html" TargetMode="External"/><Relationship Id="rId7" Type="http://schemas.openxmlformats.org/officeDocument/2006/relationships/image" Target="../media/image11.png"/><Relationship Id="rId2" Type="http://schemas.openxmlformats.org/officeDocument/2006/relationships/hyperlink" Target="https://iro22.ru/kpop-main.html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hyperlink" Target="https://iro22.ru/index.php/kpop-main/otdelenie-kraevogo-uchebno-metodicheskogo-ob-edineniya-po-sotsialnoj-pedagogike.html" TargetMode="External"/><Relationship Id="rId4" Type="http://schemas.openxmlformats.org/officeDocument/2006/relationships/hyperlink" Target="https://iro22.ru/index.php/kpop-main/kraevoe-professionalnoe-ob-edinenie-pedagogov-psikhologov.html" TargetMode="Externa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-1" y="1261843"/>
            <a:ext cx="12192000" cy="1787040"/>
          </a:xfrm>
          <a:solidFill>
            <a:schemeClr val="accent4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ru-RU" sz="4000" b="1" dirty="0" smtClean="0"/>
              <a:t>Информационное </a:t>
            </a:r>
            <a:r>
              <a:rPr lang="ru-RU" sz="4000" b="1" dirty="0"/>
              <a:t>и научно-методическое  сопровождение профилактической деятельности </a:t>
            </a:r>
            <a:r>
              <a:rPr lang="ru-RU" sz="4000" b="1" dirty="0" smtClean="0"/>
              <a:t/>
            </a:r>
            <a:br>
              <a:rPr lang="ru-RU" sz="4000" b="1" dirty="0" smtClean="0"/>
            </a:br>
            <a:r>
              <a:rPr lang="ru-RU" sz="4000" b="1" dirty="0" smtClean="0"/>
              <a:t>в </a:t>
            </a:r>
            <a:r>
              <a:rPr lang="ru-RU" sz="4000" b="1" dirty="0"/>
              <a:t>системе </a:t>
            </a:r>
            <a:r>
              <a:rPr lang="ru-RU" sz="4000" b="1" dirty="0" smtClean="0"/>
              <a:t>образования Алтайского края</a:t>
            </a:r>
            <a:endParaRPr lang="ru-RU" sz="4000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5165989"/>
            <a:ext cx="12191999" cy="1415825"/>
          </a:xfrm>
          <a:solidFill>
            <a:schemeClr val="accent2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pPr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3200" b="1" dirty="0"/>
              <a:t>Лопуга Василий Федорович</a:t>
            </a:r>
            <a:r>
              <a:rPr lang="ru-RU" sz="3200" dirty="0"/>
              <a:t>, </a:t>
            </a:r>
            <a:endParaRPr lang="ru-RU" sz="3200" dirty="0" smtClean="0"/>
          </a:p>
          <a:p>
            <a:pPr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2800" dirty="0" err="1" smtClean="0"/>
              <a:t>к.п.н</a:t>
            </a:r>
            <a:r>
              <a:rPr lang="ru-RU" sz="2800" dirty="0"/>
              <a:t>., доцент, заведующий кафедрой </a:t>
            </a:r>
            <a:r>
              <a:rPr lang="ru-RU" sz="2800" dirty="0" smtClean="0"/>
              <a:t>социализации </a:t>
            </a:r>
            <a:r>
              <a:rPr lang="ru-RU" sz="2800" dirty="0"/>
              <a:t>и развития </a:t>
            </a:r>
            <a:r>
              <a:rPr lang="ru-RU" sz="2800" dirty="0" smtClean="0"/>
              <a:t>личности </a:t>
            </a:r>
          </a:p>
          <a:p>
            <a:pPr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2800" dirty="0" smtClean="0"/>
              <a:t>КАУ </a:t>
            </a:r>
            <a:r>
              <a:rPr lang="ru-RU" sz="2800" dirty="0"/>
              <a:t>ДПО «Алтайский институт развития </a:t>
            </a:r>
            <a:r>
              <a:rPr lang="ru-RU" sz="2800" dirty="0" smtClean="0"/>
              <a:t>образования </a:t>
            </a:r>
            <a:r>
              <a:rPr lang="ru-RU" sz="2800" dirty="0"/>
              <a:t>имени А.М. </a:t>
            </a:r>
            <a:r>
              <a:rPr lang="ru-RU" sz="2800" dirty="0" err="1"/>
              <a:t>Топорова</a:t>
            </a:r>
            <a:r>
              <a:rPr lang="ru-RU" sz="2800" dirty="0"/>
              <a:t>» 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07277" y="3034732"/>
            <a:ext cx="2829104" cy="213125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65036" y="3468199"/>
            <a:ext cx="2911670" cy="169779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1047" y="3468199"/>
            <a:ext cx="2986807" cy="152105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0" y="388648"/>
            <a:ext cx="12192000" cy="523220"/>
          </a:xfrm>
          <a:prstGeom prst="rect">
            <a:avLst/>
          </a:prstGeom>
          <a:solidFill>
            <a:srgbClr val="33CCCC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/>
              <a:t>АЛТАЙСКИЙ ИНСТИТУТ РАЗВИТИЯ ОБРАЗОВАНИЯ имени А. М. ТОПОРОВА</a:t>
            </a:r>
            <a:endParaRPr lang="ru-RU" sz="2800" b="1" dirty="0"/>
          </a:p>
        </p:txBody>
      </p:sp>
    </p:spTree>
    <p:extLst>
      <p:ext uri="{BB962C8B-B14F-4D97-AF65-F5344CB8AC3E}">
        <p14:creationId xmlns:p14="http://schemas.microsoft.com/office/powerpoint/2010/main" val="611845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87705"/>
            <a:ext cx="12192000" cy="770656"/>
          </a:xfrm>
          <a:solidFill>
            <a:srgbClr val="33CCCC"/>
          </a:solidFill>
        </p:spPr>
        <p:txBody>
          <a:bodyPr/>
          <a:lstStyle/>
          <a:p>
            <a:pPr algn="ctr"/>
            <a:r>
              <a:rPr lang="ru-RU" b="1" dirty="0" smtClean="0"/>
              <a:t>Проекты и программы АИРО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197461" y="1239091"/>
            <a:ext cx="9635310" cy="1171575"/>
          </a:xfrm>
          <a:solidFill>
            <a:schemeClr val="accent6">
              <a:lumMod val="40000"/>
              <a:lumOff val="60000"/>
            </a:schemeClr>
          </a:solidFill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ru-RU" sz="3300" b="1" dirty="0" smtClean="0"/>
              <a:t>Школа воспитания  </a:t>
            </a:r>
          </a:p>
          <a:p>
            <a:pPr marL="0" indent="0">
              <a:buNone/>
            </a:pPr>
            <a:r>
              <a:rPr lang="en-US" sz="3300" b="1" dirty="0" smtClean="0">
                <a:hlinkClick r:id="rId2"/>
              </a:rPr>
              <a:t>https://</a:t>
            </a:r>
            <a:r>
              <a:rPr lang="en-US" sz="3300" b="1" dirty="0" smtClean="0">
                <a:hlinkClick r:id="rId2"/>
              </a:rPr>
              <a:t>iro22.ru/index.php/shkola-vospitaniya.html</a:t>
            </a:r>
            <a:endParaRPr lang="ru-RU" sz="3300" b="1" dirty="0" smtClean="0"/>
          </a:p>
          <a:p>
            <a:pPr marL="0" indent="0">
              <a:buNone/>
            </a:pPr>
            <a:r>
              <a:rPr lang="ru-RU" sz="2400" b="1" dirty="0" smtClean="0"/>
              <a:t>Программа воспитания, направления деятельности, </a:t>
            </a:r>
            <a:r>
              <a:rPr lang="ru-RU" sz="2400" b="1" dirty="0" smtClean="0">
                <a:hlinkClick r:id="rId3"/>
              </a:rPr>
              <a:t>п</a:t>
            </a:r>
            <a:r>
              <a:rPr lang="ru-RU" sz="2400" b="1" dirty="0" smtClean="0">
                <a:hlinkClick r:id="rId3"/>
              </a:rPr>
              <a:t>рофилактика </a:t>
            </a:r>
            <a:r>
              <a:rPr lang="ru-RU" sz="2400" b="1" dirty="0" err="1">
                <a:hlinkClick r:id="rId3"/>
              </a:rPr>
              <a:t>вейпинга</a:t>
            </a:r>
            <a:r>
              <a:rPr lang="ru-RU" sz="2400" b="1" dirty="0">
                <a:hlinkClick r:id="rId3"/>
              </a:rPr>
              <a:t> </a:t>
            </a:r>
            <a:endParaRPr lang="ru-RU" sz="2400" b="1" dirty="0"/>
          </a:p>
          <a:p>
            <a:pPr marL="0" indent="0">
              <a:buNone/>
            </a:pPr>
            <a:endParaRPr lang="ru-RU" sz="2400" b="1" dirty="0" smtClean="0"/>
          </a:p>
          <a:p>
            <a:endParaRPr lang="ru-RU" b="1" dirty="0"/>
          </a:p>
          <a:p>
            <a:pPr marL="0" indent="0">
              <a:buNone/>
            </a:pPr>
            <a:endParaRPr lang="ru-RU" b="1" dirty="0" smtClean="0"/>
          </a:p>
          <a:p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197461" y="2760853"/>
            <a:ext cx="9635309" cy="126188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ru-RU" sz="2800" b="1" dirty="0" smtClean="0"/>
              <a:t>Школа безопасности</a:t>
            </a:r>
          </a:p>
          <a:p>
            <a:r>
              <a:rPr lang="en-US" sz="2800" b="1" dirty="0">
                <a:hlinkClick r:id="rId4"/>
              </a:rPr>
              <a:t>https://</a:t>
            </a:r>
            <a:r>
              <a:rPr lang="en-US" sz="2800" b="1" dirty="0" smtClean="0">
                <a:hlinkClick r:id="rId4"/>
              </a:rPr>
              <a:t>iro22.ru/index.php/shkola-bezopasnosti.html</a:t>
            </a:r>
            <a:endParaRPr lang="ru-RU" sz="2800" b="1" dirty="0" smtClean="0"/>
          </a:p>
          <a:p>
            <a:r>
              <a:rPr lang="ru-RU" sz="2000" b="1" dirty="0" smtClean="0"/>
              <a:t>Безопасное поведение, профилактика экстремизма, техника безопасности  </a:t>
            </a:r>
            <a:endParaRPr lang="ru-RU" sz="2000" b="1" dirty="0" smtClean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6119" y="1104189"/>
            <a:ext cx="1828800" cy="1378192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2793896"/>
            <a:ext cx="2161039" cy="125772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197460" y="4330512"/>
            <a:ext cx="9635309" cy="169277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2800" b="1" dirty="0" smtClean="0"/>
              <a:t>Банк профилактических программ</a:t>
            </a:r>
          </a:p>
          <a:p>
            <a:r>
              <a:rPr lang="en-US" sz="2800" b="1" dirty="0">
                <a:hlinkClick r:id="rId7"/>
              </a:rPr>
              <a:t>https://</a:t>
            </a:r>
            <a:r>
              <a:rPr lang="en-US" sz="2800" b="1" dirty="0" smtClean="0">
                <a:hlinkClick r:id="rId7"/>
              </a:rPr>
              <a:t>www.valeo.iro22.ru/index.php?option=com_content&amp;view=section&amp;layout=blog&amp;id=20&amp;Itemid=265</a:t>
            </a:r>
            <a:r>
              <a:rPr lang="ru-RU" sz="2800" b="1" dirty="0" smtClean="0"/>
              <a:t> </a:t>
            </a:r>
          </a:p>
          <a:p>
            <a:r>
              <a:rPr lang="ru-RU" sz="2000" b="1" dirty="0" smtClean="0"/>
              <a:t>Профилактика </a:t>
            </a:r>
            <a:r>
              <a:rPr lang="ru-RU" sz="2000" b="1" dirty="0" err="1" smtClean="0"/>
              <a:t>девиантного</a:t>
            </a:r>
            <a:r>
              <a:rPr lang="ru-RU" sz="2000" b="1" dirty="0" smtClean="0"/>
              <a:t> поведения</a:t>
            </a:r>
            <a:endParaRPr lang="ru-RU" sz="2000" b="1" dirty="0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8"/>
          <a:srcRect l="4479" r="6416"/>
          <a:stretch/>
        </p:blipFill>
        <p:spPr>
          <a:xfrm>
            <a:off x="217836" y="4771526"/>
            <a:ext cx="1979624" cy="10062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5675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95619"/>
            <a:ext cx="12192000" cy="818782"/>
          </a:xfrm>
          <a:solidFill>
            <a:srgbClr val="33CCCC"/>
          </a:solidFill>
        </p:spPr>
        <p:txBody>
          <a:bodyPr/>
          <a:lstStyle/>
          <a:p>
            <a:pPr algn="ctr"/>
            <a:r>
              <a:rPr lang="ru-RU" b="1" dirty="0" smtClean="0"/>
              <a:t>Проекты и программы АИРО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72008" y="1007476"/>
            <a:ext cx="9390131" cy="1687597"/>
          </a:xfrm>
          <a:solidFill>
            <a:schemeClr val="accent4">
              <a:lumMod val="20000"/>
              <a:lumOff val="80000"/>
            </a:schemeClr>
          </a:solidFill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sz="3000" b="1" dirty="0" smtClean="0"/>
              <a:t>Родительская академия</a:t>
            </a:r>
          </a:p>
          <a:p>
            <a:pPr marL="0" indent="0">
              <a:buNone/>
            </a:pPr>
            <a:r>
              <a:rPr lang="en-US" sz="3000" dirty="0" smtClean="0">
                <a:hlinkClick r:id="rId2"/>
              </a:rPr>
              <a:t>https://</a:t>
            </a:r>
            <a:r>
              <a:rPr lang="en-US" sz="3000" dirty="0" smtClean="0">
                <a:hlinkClick r:id="rId2"/>
              </a:rPr>
              <a:t>iro22.ru/index.php/2017-10-16-07-48-43/roditelskaya-akademiya.html</a:t>
            </a:r>
            <a:endParaRPr lang="ru-RU" sz="3000" dirty="0" smtClean="0"/>
          </a:p>
          <a:p>
            <a:pPr marL="0" indent="0">
              <a:buNone/>
            </a:pPr>
            <a:r>
              <a:rPr lang="ru-RU" sz="2200" dirty="0" smtClean="0"/>
              <a:t>программы родительского просвещения</a:t>
            </a:r>
            <a:endParaRPr lang="ru-RU" sz="220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/>
          <a:srcRect l="5674" t="16021" r="71918" b="10715"/>
          <a:stretch/>
        </p:blipFill>
        <p:spPr>
          <a:xfrm>
            <a:off x="486762" y="1323161"/>
            <a:ext cx="1972602" cy="1104353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2572008" y="2695073"/>
            <a:ext cx="9390132" cy="209288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ru-RU" sz="2800" b="1" dirty="0" smtClean="0"/>
              <a:t>Ресурсный </a:t>
            </a:r>
            <a:r>
              <a:rPr lang="ru-RU" sz="2800" b="1" dirty="0" smtClean="0"/>
              <a:t>центр по </a:t>
            </a:r>
            <a:r>
              <a:rPr lang="ru-RU" sz="2800" b="1" dirty="0"/>
              <a:t>безопасной и здоровой образовательной среде</a:t>
            </a:r>
          </a:p>
          <a:p>
            <a:r>
              <a:rPr lang="en-US" sz="2800" dirty="0">
                <a:hlinkClick r:id="rId4"/>
              </a:rPr>
              <a:t>https://</a:t>
            </a:r>
            <a:r>
              <a:rPr lang="en-US" sz="2800" dirty="0" smtClean="0">
                <a:hlinkClick r:id="rId4"/>
              </a:rPr>
              <a:t>iro22.ru/2017-09-20-04-23-43/resursnyj-tsentr-akipkro/roditelyam.html</a:t>
            </a:r>
            <a:endParaRPr lang="ru-RU" sz="2800" dirty="0" smtClean="0"/>
          </a:p>
          <a:p>
            <a:r>
              <a:rPr lang="ru-RU" b="1" dirty="0" smtClean="0"/>
              <a:t>Профилактика насилия в школе </a:t>
            </a:r>
            <a:endParaRPr lang="ru-RU" b="1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2572008" y="4787954"/>
            <a:ext cx="9390131" cy="181588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ru-RU" sz="2800" b="1" dirty="0" smtClean="0"/>
              <a:t>Региональный информационно-методический центр сопровождения инклюзивного образования </a:t>
            </a:r>
            <a:endParaRPr lang="ru-RU" sz="2800" b="1" dirty="0" smtClean="0"/>
          </a:p>
          <a:p>
            <a:r>
              <a:rPr lang="en-US" sz="2800" dirty="0">
                <a:hlinkClick r:id="rId5"/>
              </a:rPr>
              <a:t>https://</a:t>
            </a:r>
            <a:r>
              <a:rPr lang="en-US" sz="2800" dirty="0" smtClean="0">
                <a:hlinkClick r:id="rId5"/>
              </a:rPr>
              <a:t>iro22.ru/regionalnyj-resursnyj-tsentr-soprovozhdeniya-inklyuzivnogo-obrazovaniya.html</a:t>
            </a:r>
            <a:r>
              <a:rPr lang="ru-RU" sz="2800" dirty="0" smtClean="0"/>
              <a:t> </a:t>
            </a:r>
            <a:endParaRPr lang="ru-RU" sz="28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6">
            <a:duotone>
              <a:schemeClr val="accent6">
                <a:shade val="45000"/>
                <a:satMod val="135000"/>
              </a:schemeClr>
              <a:prstClr val="white"/>
            </a:duotone>
          </a:blip>
          <a:srcRect r="63565"/>
          <a:stretch/>
        </p:blipFill>
        <p:spPr>
          <a:xfrm>
            <a:off x="547262" y="3022971"/>
            <a:ext cx="1851602" cy="143708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47262" y="4993021"/>
            <a:ext cx="1883184" cy="14186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4341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12076386" cy="1311597"/>
          </a:xfrm>
          <a:solidFill>
            <a:srgbClr val="33CCCC"/>
          </a:solidFill>
        </p:spPr>
        <p:txBody>
          <a:bodyPr>
            <a:normAutofit fontScale="90000"/>
          </a:bodyPr>
          <a:lstStyle/>
          <a:p>
            <a:pPr algn="ctr"/>
            <a:r>
              <a:rPr lang="ru-RU" sz="3100" b="1" dirty="0" smtClean="0">
                <a:solidFill>
                  <a:schemeClr val="accent5">
                    <a:lumMod val="50000"/>
                  </a:schemeClr>
                </a:solidFill>
              </a:rPr>
              <a:t>Отделения краевого учебно-методического объединения педагогов </a:t>
            </a:r>
            <a:br>
              <a:rPr lang="ru-RU" sz="3100" b="1" dirty="0" smtClean="0">
                <a:solidFill>
                  <a:schemeClr val="accent5">
                    <a:lumMod val="50000"/>
                  </a:schemeClr>
                </a:solidFill>
              </a:rPr>
            </a:br>
            <a:r>
              <a:rPr lang="ru-RU" sz="3100" b="1" dirty="0" smtClean="0">
                <a:solidFill>
                  <a:schemeClr val="accent5">
                    <a:lumMod val="50000"/>
                  </a:schemeClr>
                </a:solidFill>
              </a:rPr>
              <a:t>в системе общего образования Алтайского края</a:t>
            </a:r>
            <a:r>
              <a:rPr lang="ru-RU" sz="3100" b="1" dirty="0" smtClean="0"/>
              <a:t/>
            </a:r>
            <a:br>
              <a:rPr lang="ru-RU" sz="3100" b="1" dirty="0" smtClean="0"/>
            </a:br>
            <a:r>
              <a:rPr lang="en-US" sz="3100" b="1" dirty="0" smtClean="0">
                <a:hlinkClick r:id="rId2"/>
              </a:rPr>
              <a:t>https://iro22.ru/kpop-main.html</a:t>
            </a:r>
            <a:r>
              <a:rPr lang="ru-RU" sz="3100" b="1" dirty="0" smtClean="0"/>
              <a:t>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30829" y="1677357"/>
            <a:ext cx="10126717" cy="4351338"/>
          </a:xfrm>
        </p:spPr>
        <p:txBody>
          <a:bodyPr/>
          <a:lstStyle/>
          <a:p>
            <a:r>
              <a:rPr lang="ru-RU" dirty="0" smtClean="0">
                <a:hlinkClick r:id="rId3"/>
              </a:rPr>
              <a:t>Отделение по классному руководству краевого </a:t>
            </a:r>
            <a:r>
              <a:rPr lang="ru-RU" dirty="0" err="1" smtClean="0">
                <a:hlinkClick r:id="rId3"/>
              </a:rPr>
              <a:t>учебно</a:t>
            </a:r>
            <a:r>
              <a:rPr lang="ru-RU" dirty="0" smtClean="0">
                <a:hlinkClick r:id="rId3"/>
              </a:rPr>
              <a:t> - методического объединения</a:t>
            </a:r>
            <a:endParaRPr lang="ru-RU" dirty="0" smtClean="0"/>
          </a:p>
          <a:p>
            <a:endParaRPr lang="ru-RU" dirty="0"/>
          </a:p>
          <a:p>
            <a:r>
              <a:rPr lang="ru-RU" dirty="0" smtClean="0">
                <a:hlinkClick r:id="rId4"/>
              </a:rPr>
              <a:t>Отделение по психологии краевого </a:t>
            </a:r>
            <a:r>
              <a:rPr lang="ru-RU" dirty="0" err="1" smtClean="0">
                <a:hlinkClick r:id="rId4"/>
              </a:rPr>
              <a:t>учебно</a:t>
            </a:r>
            <a:r>
              <a:rPr lang="ru-RU" dirty="0" smtClean="0">
                <a:hlinkClick r:id="rId4"/>
              </a:rPr>
              <a:t> - методического объединения</a:t>
            </a:r>
            <a:r>
              <a:rPr lang="ru-RU" dirty="0" smtClean="0"/>
              <a:t> </a:t>
            </a:r>
          </a:p>
          <a:p>
            <a:endParaRPr lang="ru-RU" dirty="0" smtClean="0"/>
          </a:p>
          <a:p>
            <a:r>
              <a:rPr lang="ru-RU" dirty="0" smtClean="0">
                <a:hlinkClick r:id="rId5"/>
              </a:rPr>
              <a:t>Отделение по социальной педагогике краевого учебно-методического объединения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5176" y="1456814"/>
            <a:ext cx="1128878" cy="112887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35176" y="2938742"/>
            <a:ext cx="1044795" cy="1044795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35176" y="4336587"/>
            <a:ext cx="1040030" cy="10400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600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62000" y="174170"/>
            <a:ext cx="10515600" cy="1208315"/>
          </a:xfrm>
          <a:solidFill>
            <a:srgbClr val="33CCCC"/>
          </a:solidFill>
        </p:spPr>
        <p:txBody>
          <a:bodyPr>
            <a:normAutofit fontScale="90000"/>
          </a:bodyPr>
          <a:lstStyle/>
          <a:p>
            <a:pPr algn="ctr"/>
            <a:r>
              <a:rPr lang="ru-RU" b="1" dirty="0"/>
              <a:t/>
            </a:r>
            <a:br>
              <a:rPr lang="ru-RU" b="1" dirty="0"/>
            </a:br>
            <a:r>
              <a:rPr lang="ru-RU" b="1" dirty="0"/>
              <a:t>факультет воспитания и социализации  </a:t>
            </a:r>
            <a:r>
              <a:rPr lang="ru-RU" b="1" dirty="0" smtClean="0"/>
              <a:t>АИРО</a:t>
            </a:r>
            <a:br>
              <a:rPr lang="ru-RU" b="1" dirty="0" smtClean="0"/>
            </a:br>
            <a:r>
              <a:rPr lang="ru-RU" b="1" dirty="0" smtClean="0"/>
              <a:t>Повышение </a:t>
            </a:r>
            <a:r>
              <a:rPr lang="ru-RU" b="1" dirty="0" smtClean="0"/>
              <a:t>квалификации </a:t>
            </a:r>
            <a:r>
              <a:rPr lang="ru-RU" b="1" dirty="0" smtClean="0"/>
              <a:t>педагогов</a:t>
            </a:r>
            <a:r>
              <a:rPr lang="ru-RU" b="1" dirty="0" smtClean="0"/>
              <a:t/>
            </a:r>
            <a:br>
              <a:rPr lang="ru-RU" b="1" dirty="0" smtClean="0"/>
            </a:b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4914" y="1739972"/>
            <a:ext cx="10515600" cy="1342118"/>
          </a:xfrm>
          <a:solidFill>
            <a:schemeClr val="accent1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r>
              <a:rPr lang="ru-RU" dirty="0" smtClean="0"/>
              <a:t>Модуль «Развитие психолого-педагогической компетентности в области профилактики </a:t>
            </a:r>
            <a:r>
              <a:rPr lang="ru-RU" dirty="0" err="1" smtClean="0"/>
              <a:t>девиантного</a:t>
            </a:r>
            <a:r>
              <a:rPr lang="ru-RU" dirty="0" smtClean="0"/>
              <a:t> поведения несовершеннолетних» (16 ч</a:t>
            </a:r>
            <a:r>
              <a:rPr lang="ru-RU" dirty="0" smtClean="0"/>
              <a:t>.)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674914" y="5413305"/>
            <a:ext cx="10515600" cy="954107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wrap="square">
            <a:spAutoFit/>
          </a:bodyPr>
          <a:lstStyle/>
          <a:p>
            <a:r>
              <a:rPr lang="ru-RU" sz="2800" dirty="0">
                <a:solidFill>
                  <a:schemeClr val="bg1"/>
                </a:solidFill>
              </a:rPr>
              <a:t>Дополнительная профессиональная программа «Современные воспитательные технологии» (36 часов</a:t>
            </a:r>
            <a:r>
              <a:rPr lang="ru-RU" dirty="0">
                <a:solidFill>
                  <a:schemeClr val="bg1"/>
                </a:solidFill>
              </a:rPr>
              <a:t>)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674914" y="3510940"/>
            <a:ext cx="10515600" cy="1384995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>
            <a:spAutoFit/>
          </a:bodyPr>
          <a:lstStyle/>
          <a:p>
            <a:r>
              <a:rPr lang="ru-RU" sz="2800" dirty="0">
                <a:solidFill>
                  <a:schemeClr val="bg1"/>
                </a:solidFill>
              </a:rPr>
              <a:t>Дополнительная профессиональная программа «Способы выявления, реагирования и профилактики </a:t>
            </a:r>
            <a:r>
              <a:rPr lang="ru-RU" sz="2800" dirty="0" err="1">
                <a:solidFill>
                  <a:schemeClr val="bg1"/>
                </a:solidFill>
              </a:rPr>
              <a:t>девиантного</a:t>
            </a:r>
            <a:r>
              <a:rPr lang="ru-RU" sz="2800" dirty="0">
                <a:solidFill>
                  <a:schemeClr val="bg1"/>
                </a:solidFill>
              </a:rPr>
              <a:t> поведения обучающихся и воспитанников» (72 часа)</a:t>
            </a:r>
          </a:p>
        </p:txBody>
      </p:sp>
    </p:spTree>
    <p:extLst>
      <p:ext uri="{BB962C8B-B14F-4D97-AF65-F5344CB8AC3E}">
        <p14:creationId xmlns:p14="http://schemas.microsoft.com/office/powerpoint/2010/main" val="2093884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114</TotalTime>
  <Words>222</Words>
  <Application>Microsoft Office PowerPoint</Application>
  <PresentationFormat>Широкоэкранный</PresentationFormat>
  <Paragraphs>36</Paragraphs>
  <Slides>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9" baseType="lpstr">
      <vt:lpstr>Arial</vt:lpstr>
      <vt:lpstr>Calibri</vt:lpstr>
      <vt:lpstr>Calibri Light</vt:lpstr>
      <vt:lpstr>Тема Office</vt:lpstr>
      <vt:lpstr>Информационное и научно-методическое  сопровождение профилактической деятельности  в системе образования Алтайского края</vt:lpstr>
      <vt:lpstr>Проекты и программы АИРО</vt:lpstr>
      <vt:lpstr>Проекты и программы АИРО</vt:lpstr>
      <vt:lpstr>Отделения краевого учебно-методического объединения педагогов  в системе общего образования Алтайского края https://iro22.ru/kpop-main.html </vt:lpstr>
      <vt:lpstr> факультет воспитания и социализации  АИРО Повышение квалификации педагогов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Информационное и научно-методическое  сопровождение профилактической деятельности в системе образования»</dc:title>
  <dc:creator>admin</dc:creator>
  <cp:lastModifiedBy>Лопуга В.Ф.</cp:lastModifiedBy>
  <cp:revision>14</cp:revision>
  <dcterms:created xsi:type="dcterms:W3CDTF">2022-01-13T15:21:55Z</dcterms:created>
  <dcterms:modified xsi:type="dcterms:W3CDTF">2022-01-14T04:53:56Z</dcterms:modified>
</cp:coreProperties>
</file>